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67" r:id="rId2"/>
    <p:sldId id="273" r:id="rId3"/>
    <p:sldId id="268" r:id="rId4"/>
    <p:sldId id="256" r:id="rId5"/>
    <p:sldId id="263" r:id="rId6"/>
    <p:sldId id="266" r:id="rId7"/>
    <p:sldId id="270" r:id="rId8"/>
    <p:sldId id="271" r:id="rId9"/>
    <p:sldId id="272" r:id="rId10"/>
    <p:sldId id="265" r:id="rId11"/>
    <p:sldId id="264" r:id="rId12"/>
    <p:sldId id="269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AC09E-B8F2-4BB7-AFC8-A3599511EC1F}" type="datetimeFigureOut">
              <a:rPr lang="en-CA" smtClean="0"/>
              <a:t>2014-12-10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E4598-540D-4634-B08B-6F944385F0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04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80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733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390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413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72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61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98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2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499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77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318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28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4598-540D-4634-B08B-6F944385F06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6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DB6523-BB17-4985-ABD3-B579748071CE}" type="datetimeFigureOut">
              <a:rPr lang="en-US" smtClean="0"/>
              <a:pPr/>
              <a:t>12/10/2014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CC6F89-90D6-4492-89D8-6CB57AC2E6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raun\Documents\School%20Work%20Files\Course%20Files\SPH3U\Work,%20Energy,%20and%20Power\Flash%20Videos%20-%20Honda%20Ad\honda_ad.swf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Amazing Race!</a:t>
            </a:r>
            <a:endParaRPr lang="en-CA" dirty="0"/>
          </a:p>
        </p:txBody>
      </p:sp>
      <p:pic>
        <p:nvPicPr>
          <p:cNvPr id="1026" name="Picture 2" descr="C:\Users\Braun\Desktop\energy-tr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8" y="2132856"/>
            <a:ext cx="819514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34076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Which track profile will result in the fastest speed of marble when rolled from rest from the top?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72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Perpetual motion is theoretically impossible…</a:t>
            </a:r>
            <a:endParaRPr lang="en-CA" dirty="0"/>
          </a:p>
          <a:p>
            <a:r>
              <a:rPr lang="en-CA" dirty="0"/>
              <a:t>I</a:t>
            </a:r>
            <a:r>
              <a:rPr lang="en-CA" dirty="0" smtClean="0"/>
              <a:t>n every energy transfer some energy is always lost to random motion of molecules (heat).</a:t>
            </a:r>
          </a:p>
          <a:p>
            <a:pPr lvl="1"/>
            <a:r>
              <a:rPr lang="en-CA" dirty="0" smtClean="0"/>
              <a:t>perpetual motion is </a:t>
            </a:r>
            <a:r>
              <a:rPr lang="en-CA" b="1" dirty="0" smtClean="0"/>
              <a:t>theoretically impossible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</a:t>
            </a:r>
            <a:r>
              <a:rPr lang="en-CA" baseline="30000" dirty="0" smtClean="0"/>
              <a:t>nd</a:t>
            </a:r>
            <a:r>
              <a:rPr lang="en-CA" dirty="0" smtClean="0"/>
              <a:t> Law of Thermodynamics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Energy “loss” </a:t>
            </a:r>
            <a:r>
              <a:rPr lang="en-CA" dirty="0" smtClean="0"/>
              <a:t>is really just energy that is </a:t>
            </a:r>
            <a:r>
              <a:rPr lang="en-CA" b="1" dirty="0" smtClean="0"/>
              <a:t>transformed into unusable forms</a:t>
            </a:r>
            <a:r>
              <a:rPr lang="en-CA" dirty="0" smtClean="0"/>
              <a:t>. The energy is not really lost; this is a misconception</a:t>
            </a:r>
          </a:p>
          <a:p>
            <a:pPr lvl="1"/>
            <a:r>
              <a:rPr lang="en-CA" dirty="0" smtClean="0"/>
              <a:t>Frictional heat</a:t>
            </a:r>
          </a:p>
          <a:p>
            <a:pPr lvl="1"/>
            <a:r>
              <a:rPr lang="en-CA" dirty="0" smtClean="0"/>
              <a:t>Sound</a:t>
            </a:r>
          </a:p>
          <a:p>
            <a:pPr lvl="1"/>
            <a:r>
              <a:rPr lang="en-CA" dirty="0" smtClean="0"/>
              <a:t>Deformation (crumpling, bending, flexing, etc.)</a:t>
            </a:r>
          </a:p>
          <a:p>
            <a:pPr lvl="1"/>
            <a:r>
              <a:rPr lang="en-CA" dirty="0" smtClean="0"/>
              <a:t>Light (radiation)</a:t>
            </a:r>
          </a:p>
          <a:p>
            <a:pPr lvl="1"/>
            <a:r>
              <a:rPr lang="en-CA" dirty="0" smtClean="0"/>
              <a:t>Heat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Forms of Energy Loss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Total Mechanical Energy	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321297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TME = PE + KE</a:t>
            </a:r>
            <a:endParaRPr lang="en-CA" sz="4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19672" y="2564904"/>
            <a:ext cx="864096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55976" y="2204864"/>
            <a:ext cx="0" cy="1005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96136" y="2204864"/>
            <a:ext cx="72008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3548" y="22048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Total Mechanical Energy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3329862" y="1680392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Potential Energy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769278" y="18355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Kinetic Energy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18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556792"/>
            <a:ext cx="7492706" cy="3168352"/>
          </a:xfr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Roller Coaster</a:t>
            </a:r>
            <a:endParaRPr lang="en-CA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15616" y="486916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Notice how the TME remains constant while the KE and PE change depending where the cart is in its path on the profile.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660232" y="2060848"/>
            <a:ext cx="36004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7092280" y="2060848"/>
            <a:ext cx="36004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267744" y="4077072"/>
            <a:ext cx="4392488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757362"/>
          </a:xfrm>
        </p:spPr>
        <p:txBody>
          <a:bodyPr>
            <a:normAutofit/>
          </a:bodyPr>
          <a:lstStyle/>
          <a:p>
            <a:r>
              <a:rPr lang="en-CA" dirty="0" smtClean="0"/>
              <a:t>A 1000kg roller coaster, with its passengers, starts from rest at point A on a frictionless track whose profile is shown in the diagram.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1142984"/>
          </a:xfrm>
        </p:spPr>
        <p:txBody>
          <a:bodyPr/>
          <a:lstStyle/>
          <a:p>
            <a:r>
              <a:rPr lang="en-CA" dirty="0" smtClean="0"/>
              <a:t>Roller Coaster Problem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996952"/>
            <a:ext cx="1872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Determine the </a:t>
            </a:r>
            <a:r>
              <a:rPr lang="en-CA" b="1" dirty="0" smtClean="0"/>
              <a:t>Gravitational </a:t>
            </a:r>
            <a:r>
              <a:rPr lang="en-CA" b="1" dirty="0"/>
              <a:t>P</a:t>
            </a:r>
            <a:r>
              <a:rPr lang="en-CA" b="1" dirty="0" smtClean="0"/>
              <a:t>otential </a:t>
            </a:r>
            <a:r>
              <a:rPr lang="en-CA" dirty="0" smtClean="0"/>
              <a:t>, </a:t>
            </a:r>
            <a:r>
              <a:rPr lang="en-CA" b="1" dirty="0" smtClean="0"/>
              <a:t>Kinetic Energy, Velocity </a:t>
            </a:r>
            <a:r>
              <a:rPr lang="en-CA" dirty="0" smtClean="0"/>
              <a:t>and </a:t>
            </a:r>
            <a:r>
              <a:rPr lang="en-CA" b="1" dirty="0" smtClean="0"/>
              <a:t>Total Energy </a:t>
            </a:r>
            <a:r>
              <a:rPr lang="en-CA" dirty="0" smtClean="0"/>
              <a:t>at each point; also determine the</a:t>
            </a:r>
            <a:r>
              <a:rPr lang="en-CA" b="1" dirty="0" smtClean="0"/>
              <a:t> speed </a:t>
            </a:r>
            <a:r>
              <a:rPr lang="en-CA" dirty="0" smtClean="0"/>
              <a:t>at each point.</a:t>
            </a:r>
            <a:endParaRPr lang="en-CA" dirty="0"/>
          </a:p>
        </p:txBody>
      </p:sp>
      <p:pic>
        <p:nvPicPr>
          <p:cNvPr id="6" name="Picture 5" descr="C:\Users\Braun\Desktop\roller_coaster_imag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68960"/>
            <a:ext cx="5943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Go to the website below and write your response.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6000" dirty="0" smtClean="0">
                <a:latin typeface="Calibri" panose="020F0502020204030204" pitchFamily="34" charset="0"/>
              </a:rPr>
              <a:t>bit.ly/</a:t>
            </a:r>
            <a:r>
              <a:rPr lang="en-CA" sz="6000" b="1" dirty="0" smtClean="0">
                <a:latin typeface="Calibri" panose="020F0502020204030204" pitchFamily="34" charset="0"/>
              </a:rPr>
              <a:t>12tzrs8</a:t>
            </a:r>
            <a:endParaRPr lang="en-CA" sz="6000" b="1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do a Poll!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27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ramps are all the same height</a:t>
            </a:r>
          </a:p>
          <a:p>
            <a:pPr lvl="1"/>
            <a:r>
              <a:rPr lang="en-CA" dirty="0"/>
              <a:t>t</a:t>
            </a:r>
            <a:r>
              <a:rPr lang="en-CA" dirty="0" smtClean="0"/>
              <a:t>he marble possesses the same GRAVITATIONAL POTENTIAL energy  on each track</a:t>
            </a:r>
          </a:p>
          <a:p>
            <a:pPr lvl="1"/>
            <a:r>
              <a:rPr lang="en-CA" dirty="0" smtClean="0"/>
              <a:t>The potential energy is converted into KINETIC ENERGY</a:t>
            </a:r>
          </a:p>
          <a:p>
            <a:pPr lvl="2"/>
            <a:r>
              <a:rPr lang="en-CA" dirty="0" smtClean="0"/>
              <a:t>Since the same amount of GPE is converted into KE and KE is related to SPEED, the ball has the same speed from each profile.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Explanation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24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Conservation of Energy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24000"/>
            <a:ext cx="8219256" cy="2625080"/>
          </a:xfrm>
        </p:spPr>
        <p:txBody>
          <a:bodyPr>
            <a:noAutofit/>
          </a:bodyPr>
          <a:lstStyle/>
          <a:p>
            <a:r>
              <a:rPr lang="en-CA" sz="2800" dirty="0" smtClean="0"/>
              <a:t>In a </a:t>
            </a:r>
            <a:r>
              <a:rPr lang="en-CA" sz="2800" b="1" dirty="0" smtClean="0"/>
              <a:t>closed system </a:t>
            </a:r>
            <a:r>
              <a:rPr lang="en-CA" sz="2800" dirty="0" smtClean="0"/>
              <a:t>the </a:t>
            </a:r>
            <a:r>
              <a:rPr lang="en-CA" sz="2800" b="1" dirty="0" smtClean="0"/>
              <a:t>total</a:t>
            </a:r>
            <a:r>
              <a:rPr lang="en-CA" sz="2800" dirty="0" smtClean="0"/>
              <a:t> amount of mechanical energy </a:t>
            </a:r>
            <a:r>
              <a:rPr lang="en-CA" sz="2800" b="1" dirty="0" smtClean="0"/>
              <a:t>does not change </a:t>
            </a:r>
            <a:r>
              <a:rPr lang="en-CA" sz="2800" dirty="0" smtClean="0"/>
              <a:t>(i.e. remains constant) it is only </a:t>
            </a:r>
            <a:r>
              <a:rPr lang="en-CA" sz="2800" b="1" dirty="0" smtClean="0"/>
              <a:t>transformed</a:t>
            </a:r>
            <a:r>
              <a:rPr lang="en-CA" sz="2800" dirty="0" smtClean="0"/>
              <a:t> from one form to another.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Conservation of energy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24000"/>
            <a:ext cx="8219256" cy="968896"/>
          </a:xfrm>
        </p:spPr>
        <p:txBody>
          <a:bodyPr>
            <a:normAutofit/>
          </a:bodyPr>
          <a:lstStyle/>
          <a:p>
            <a:r>
              <a:rPr lang="en-CA" b="1" dirty="0" smtClean="0"/>
              <a:t>Pendulum of Doom!</a:t>
            </a:r>
          </a:p>
          <a:p>
            <a:pPr lvl="1"/>
            <a:r>
              <a:rPr lang="en-CA" dirty="0" smtClean="0"/>
              <a:t>Do you trust the law of energy conservation?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Energy Conservation: everywhere!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nda_ad.swf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7624" y="1268760"/>
            <a:ext cx="6912768" cy="51845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Honda 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Honda Ad Spoof</a:t>
            </a:r>
            <a:endParaRPr lang="en-CA" dirty="0"/>
          </a:p>
        </p:txBody>
      </p:sp>
      <p:pic>
        <p:nvPicPr>
          <p:cNvPr id="4" name="honda_ad_spoof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1412776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030" y="37337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Perpetual </a:t>
            </a:r>
            <a:br>
              <a:rPr lang="en-CA" dirty="0" smtClean="0"/>
            </a:br>
            <a:r>
              <a:rPr lang="en-CA" dirty="0" smtClean="0"/>
              <a:t>Motion</a:t>
            </a:r>
            <a:endParaRPr lang="en-CA" dirty="0"/>
          </a:p>
        </p:txBody>
      </p:sp>
      <p:pic>
        <p:nvPicPr>
          <p:cNvPr id="2050" name="Picture 2" descr="http://cache.gawkerassets.com/assets/images/4/2011/02/mc-escher-waterf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4852718" cy="60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702712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>Is it possible to build a machine that once set in motion requires </a:t>
            </a:r>
            <a:r>
              <a:rPr lang="en-CA" sz="2400" b="1" dirty="0"/>
              <a:t>zero energy input </a:t>
            </a:r>
            <a:r>
              <a:rPr lang="en-CA" sz="2400" dirty="0"/>
              <a:t>in order to continue moving forever ?</a:t>
            </a:r>
          </a:p>
          <a:p>
            <a:endParaRPr lang="en-CA" sz="2400" dirty="0" smtClean="0"/>
          </a:p>
          <a:p>
            <a:r>
              <a:rPr lang="en-CA" sz="2400" dirty="0" smtClean="0"/>
              <a:t>(</a:t>
            </a:r>
            <a:r>
              <a:rPr lang="en-CA" sz="2400" b="1" dirty="0"/>
              <a:t>perpetual = forever</a:t>
            </a:r>
            <a:r>
              <a:rPr lang="en-CA" sz="2400" dirty="0" smtClean="0"/>
              <a:t>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147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301</TotalTime>
  <Words>368</Words>
  <Application>Microsoft Office PowerPoint</Application>
  <PresentationFormat>On-screen Show (4:3)</PresentationFormat>
  <Paragraphs>57</Paragraphs>
  <Slides>14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Amazing Race!</vt:lpstr>
      <vt:lpstr>Let’s do a Poll!</vt:lpstr>
      <vt:lpstr>Explanation</vt:lpstr>
      <vt:lpstr>Conservation of Energy</vt:lpstr>
      <vt:lpstr>Conservation of energy</vt:lpstr>
      <vt:lpstr>Energy Conservation: everywhere!</vt:lpstr>
      <vt:lpstr>Honda Ad</vt:lpstr>
      <vt:lpstr>Honda Ad Spoof</vt:lpstr>
      <vt:lpstr>Perpetual  Motion</vt:lpstr>
      <vt:lpstr>2nd Law of Thermodynamics</vt:lpstr>
      <vt:lpstr>Forms of Energy Loss</vt:lpstr>
      <vt:lpstr>Total Mechanical Energy </vt:lpstr>
      <vt:lpstr>Roller Coaster</vt:lpstr>
      <vt:lpstr>Roller Coaster Problem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shaad</dc:creator>
  <cp:lastModifiedBy>Christopher Braun</cp:lastModifiedBy>
  <cp:revision>31</cp:revision>
  <dcterms:created xsi:type="dcterms:W3CDTF">2009-11-17T22:57:06Z</dcterms:created>
  <dcterms:modified xsi:type="dcterms:W3CDTF">2014-12-10T14:51:52Z</dcterms:modified>
</cp:coreProperties>
</file>