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2" r:id="rId6"/>
    <p:sldId id="266" r:id="rId7"/>
    <p:sldId id="260" r:id="rId8"/>
    <p:sldId id="276" r:id="rId9"/>
    <p:sldId id="263" r:id="rId10"/>
    <p:sldId id="267" r:id="rId11"/>
    <p:sldId id="268" r:id="rId12"/>
    <p:sldId id="270" r:id="rId13"/>
    <p:sldId id="269" r:id="rId14"/>
    <p:sldId id="271" r:id="rId15"/>
    <p:sldId id="275" r:id="rId16"/>
    <p:sldId id="274" r:id="rId17"/>
    <p:sldId id="272" r:id="rId18"/>
    <p:sldId id="273" r:id="rId19"/>
    <p:sldId id="277" r:id="rId20"/>
    <p:sldId id="278" r:id="rId21"/>
    <p:sldId id="279"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4660"/>
  </p:normalViewPr>
  <p:slideViewPr>
    <p:cSldViewPr>
      <p:cViewPr>
        <p:scale>
          <a:sx n="66" d="100"/>
          <a:sy n="66" d="100"/>
        </p:scale>
        <p:origin x="-636"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E744A4-AE7B-4F0D-87D7-315DB95282B7}" type="datetimeFigureOut">
              <a:rPr lang="en-CA" smtClean="0"/>
              <a:t>2019-11-22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7444A-5ED1-4144-92C6-C4C5890EA0D8}" type="slidenum">
              <a:rPr lang="en-CA" smtClean="0"/>
              <a:t>‹#›</a:t>
            </a:fld>
            <a:endParaRPr lang="en-CA"/>
          </a:p>
        </p:txBody>
      </p:sp>
    </p:spTree>
    <p:extLst>
      <p:ext uri="{BB962C8B-B14F-4D97-AF65-F5344CB8AC3E}">
        <p14:creationId xmlns:p14="http://schemas.microsoft.com/office/powerpoint/2010/main" val="4267790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97444A-5ED1-4144-92C6-C4C5890EA0D8}" type="slidenum">
              <a:rPr lang="en-CA" smtClean="0"/>
              <a:t>5</a:t>
            </a:fld>
            <a:endParaRPr lang="en-CA"/>
          </a:p>
        </p:txBody>
      </p:sp>
    </p:spTree>
    <p:extLst>
      <p:ext uri="{BB962C8B-B14F-4D97-AF65-F5344CB8AC3E}">
        <p14:creationId xmlns:p14="http://schemas.microsoft.com/office/powerpoint/2010/main" val="258242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11/22/2019</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1C81174-D4D8-40E4-B773-7129F4CAFD24}" type="slidenum">
              <a:rPr lang="en-US" altLang="en-US"/>
              <a:pPr/>
              <a:t>‹#›</a:t>
            </a:fld>
            <a:endParaRPr lang="en-US" altLang="en-US"/>
          </a:p>
        </p:txBody>
      </p:sp>
    </p:spTree>
    <p:extLst>
      <p:ext uri="{BB962C8B-B14F-4D97-AF65-F5344CB8AC3E}">
        <p14:creationId xmlns:p14="http://schemas.microsoft.com/office/powerpoint/2010/main" val="367503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11/22/2019</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11/22/2019</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11/22/2019</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1D8BD707-D9CF-40AE-B4C6-C98DA3205C09}" type="datetimeFigureOut">
              <a:rPr lang="en-US" smtClean="0"/>
              <a:pPr/>
              <a:t>11/22/2019</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D8BD707-D9CF-40AE-B4C6-C98DA3205C09}" type="datetimeFigureOut">
              <a:rPr lang="en-US" smtClean="0"/>
              <a:pPr/>
              <a:t>11/22/2019</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11/22/2019</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1D8BD707-D9CF-40AE-B4C6-C98DA3205C09}" type="datetimeFigureOut">
              <a:rPr lang="en-US" smtClean="0"/>
              <a:pPr/>
              <a:t>11/22/2019</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11/22/2019</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11/22/2019</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Space Definitions</a:t>
            </a:r>
            <a:endParaRPr lang="en-CA" dirty="0"/>
          </a:p>
        </p:txBody>
      </p:sp>
    </p:spTree>
    <p:extLst>
      <p:ext uri="{BB962C8B-B14F-4D97-AF65-F5344CB8AC3E}">
        <p14:creationId xmlns:p14="http://schemas.microsoft.com/office/powerpoint/2010/main" val="1208517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z="4300" b="1">
                <a:solidFill>
                  <a:srgbClr val="FF00FF"/>
                </a:solidFill>
                <a:effectLst>
                  <a:outerShdw blurRad="38100" dist="38100" dir="2700000" algn="tl">
                    <a:srgbClr val="FFFFFF"/>
                  </a:outerShdw>
                </a:effectLst>
                <a:latin typeface="Magneto" charset="0"/>
              </a:rPr>
              <a:t>Ursa Major</a:t>
            </a:r>
            <a:br>
              <a:rPr lang="en-US" sz="4300" b="1">
                <a:solidFill>
                  <a:srgbClr val="FF00FF"/>
                </a:solidFill>
                <a:effectLst>
                  <a:outerShdw blurRad="38100" dist="38100" dir="2700000" algn="tl">
                    <a:srgbClr val="FFFFFF"/>
                  </a:outerShdw>
                </a:effectLst>
                <a:latin typeface="Magneto" charset="0"/>
              </a:rPr>
            </a:br>
            <a:r>
              <a:rPr lang="en-US" sz="3200" b="1">
                <a:solidFill>
                  <a:srgbClr val="FF00FF"/>
                </a:solidFill>
                <a:effectLst>
                  <a:outerShdw blurRad="38100" dist="38100" dir="2700000" algn="tl">
                    <a:srgbClr val="FFFFFF"/>
                  </a:outerShdw>
                </a:effectLst>
                <a:latin typeface="Mead Bold" charset="0"/>
              </a:rPr>
              <a:t>Circumpolar Constellation</a:t>
            </a:r>
          </a:p>
        </p:txBody>
      </p:sp>
      <p:pic>
        <p:nvPicPr>
          <p:cNvPr id="25603" name="Picture 11" descr="ursa_major_l"/>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t="-17932" b="-17932"/>
          <a:stretch>
            <a:fillRect/>
          </a:stretch>
        </p:blipFill>
        <p:spPr>
          <a:xfrm>
            <a:off x="2362200" y="1752600"/>
            <a:ext cx="3863975" cy="4068763"/>
          </a:xfrm>
          <a:prstGeom prst="rect">
            <a:avLst/>
          </a:prstGeom>
          <a:noFill/>
        </p:spPr>
      </p:pic>
      <p:pic>
        <p:nvPicPr>
          <p:cNvPr id="20497" name="Picture 17" descr="BigBea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1336620">
            <a:off x="2327275" y="1958975"/>
            <a:ext cx="50165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49350" y="4343400"/>
            <a:ext cx="2819400" cy="2733056"/>
          </a:xfrm>
          <a:prstGeom prst="rect">
            <a:avLst/>
          </a:prstGeom>
          <a:noFill/>
        </p:spPr>
        <p:txBody>
          <a:bodyPr wrap="square" rtlCol="0">
            <a:spAutoFit/>
          </a:bodyPr>
          <a:lstStyle/>
          <a:p>
            <a:pPr>
              <a:lnSpc>
                <a:spcPct val="80000"/>
              </a:lnSpc>
              <a:buFont typeface="Wingdings 2" charset="0"/>
              <a:buNone/>
            </a:pPr>
            <a:r>
              <a:rPr lang="en-US" sz="2400" dirty="0">
                <a:solidFill>
                  <a:srgbClr val="FFFFFF"/>
                </a:solidFill>
                <a:effectLst>
                  <a:outerShdw blurRad="38100" dist="38100" dir="2700000" algn="tl">
                    <a:srgbClr val="54638C"/>
                  </a:outerShdw>
                </a:effectLst>
                <a:latin typeface="Arial" charset="0"/>
                <a:cs typeface="Arial" charset="0"/>
              </a:rPr>
              <a:t>The story behind it: </a:t>
            </a:r>
          </a:p>
          <a:p>
            <a:pPr lvl="1">
              <a:lnSpc>
                <a:spcPct val="80000"/>
              </a:lnSpc>
            </a:pPr>
            <a:r>
              <a:rPr lang="en-US" sz="2400" dirty="0" err="1">
                <a:solidFill>
                  <a:srgbClr val="FFFFFF"/>
                </a:solidFill>
                <a:effectLst>
                  <a:outerShdw blurRad="38100" dist="38100" dir="2700000" algn="tl">
                    <a:srgbClr val="54638C"/>
                  </a:outerShdw>
                </a:effectLst>
                <a:latin typeface="Arial" charset="0"/>
                <a:cs typeface="Arial" charset="0"/>
              </a:rPr>
              <a:t>Callisto</a:t>
            </a:r>
            <a:r>
              <a:rPr lang="en-US" sz="2400" dirty="0">
                <a:solidFill>
                  <a:srgbClr val="FFFFFF"/>
                </a:solidFill>
                <a:effectLst>
                  <a:outerShdw blurRad="38100" dist="38100" dir="2700000" algn="tl">
                    <a:srgbClr val="54638C"/>
                  </a:outerShdw>
                </a:effectLst>
                <a:latin typeface="Arial" charset="0"/>
                <a:cs typeface="Arial" charset="0"/>
              </a:rPr>
              <a:t> was changed to a bear because of Zeus's jealousy and transferred her to the sky. </a:t>
            </a:r>
          </a:p>
          <a:p>
            <a:endParaRPr lang="en-US" dirty="0"/>
          </a:p>
        </p:txBody>
      </p:sp>
    </p:spTree>
    <p:extLst>
      <p:ext uri="{BB962C8B-B14F-4D97-AF65-F5344CB8AC3E}">
        <p14:creationId xmlns:p14="http://schemas.microsoft.com/office/powerpoint/2010/main" val="2962655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97"/>
                                        </p:tgtEl>
                                        <p:attrNameLst>
                                          <p:attrName>style.visibility</p:attrName>
                                        </p:attrNameLst>
                                      </p:cBhvr>
                                      <p:to>
                                        <p:strVal val="visible"/>
                                      </p:to>
                                    </p:set>
                                    <p:animEffect transition="in" filter="fade">
                                      <p:cBhvr>
                                        <p:cTn id="7" dur="2000"/>
                                        <p:tgtEl>
                                          <p:spTgt spid="2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en-US" sz="4800" b="1">
                <a:solidFill>
                  <a:srgbClr val="FF00FF"/>
                </a:solidFill>
                <a:effectLst>
                  <a:outerShdw blurRad="38100" dist="38100" dir="2700000" algn="tl">
                    <a:srgbClr val="FFFFFF"/>
                  </a:outerShdw>
                </a:effectLst>
                <a:latin typeface="Magneto" charset="0"/>
              </a:rPr>
              <a:t>Ursa Minor</a:t>
            </a:r>
            <a:br>
              <a:rPr lang="en-US" sz="4800" b="1">
                <a:solidFill>
                  <a:srgbClr val="FF00FF"/>
                </a:solidFill>
                <a:effectLst>
                  <a:outerShdw blurRad="38100" dist="38100" dir="2700000" algn="tl">
                    <a:srgbClr val="FFFFFF"/>
                  </a:outerShdw>
                </a:effectLst>
                <a:latin typeface="Magneto" charset="0"/>
              </a:rPr>
            </a:br>
            <a:r>
              <a:rPr lang="en-US" sz="3600" b="1">
                <a:solidFill>
                  <a:srgbClr val="FF00FF"/>
                </a:solidFill>
                <a:effectLst>
                  <a:outerShdw blurRad="38100" dist="38100" dir="2700000" algn="tl">
                    <a:srgbClr val="FFFFFF"/>
                  </a:outerShdw>
                </a:effectLst>
                <a:latin typeface="Mead Bold" charset="0"/>
              </a:rPr>
              <a:t>Circumpolar Constellation</a:t>
            </a:r>
          </a:p>
        </p:txBody>
      </p:sp>
      <p:pic>
        <p:nvPicPr>
          <p:cNvPr id="28675" name="Picture 15" descr="phenom_stars-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33600"/>
            <a:ext cx="58674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19" descr="Constellation artwork"/>
          <p:cNvPicPr>
            <a:picLocks noGrp="1" noChangeAspect="1" noChangeArrowheads="1"/>
          </p:cNvPicPr>
          <p:nvPr>
            <p:ph sz="half" idx="4294967295"/>
          </p:nvPr>
        </p:nvPicPr>
        <p:blipFill>
          <a:blip r:embed="rId3">
            <a:clrChange>
              <a:clrFrom>
                <a:srgbClr val="000008"/>
              </a:clrFrom>
              <a:clrTo>
                <a:srgbClr val="000008">
                  <a:alpha val="0"/>
                </a:srgbClr>
              </a:clrTo>
            </a:clrChange>
            <a:extLst>
              <a:ext uri="{28A0092B-C50C-407E-A947-70E740481C1C}">
                <a14:useLocalDpi xmlns:a14="http://schemas.microsoft.com/office/drawing/2010/main" val="0"/>
              </a:ext>
            </a:extLst>
          </a:blip>
          <a:srcRect/>
          <a:stretch>
            <a:fillRect/>
          </a:stretch>
        </p:blipFill>
        <p:spPr>
          <a:xfrm rot="1306691">
            <a:off x="1674813" y="2484438"/>
            <a:ext cx="5099050" cy="3849687"/>
          </a:xfrm>
          <a:prstGeom prst="rect">
            <a:avLst/>
          </a:prstGeom>
          <a:noFill/>
        </p:spPr>
      </p:pic>
    </p:spTree>
    <p:extLst>
      <p:ext uri="{BB962C8B-B14F-4D97-AF65-F5344CB8AC3E}">
        <p14:creationId xmlns:p14="http://schemas.microsoft.com/office/powerpoint/2010/main" val="3243424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51"/>
                                        </p:tgtEl>
                                        <p:attrNameLst>
                                          <p:attrName>style.visibility</p:attrName>
                                        </p:attrNameLst>
                                      </p:cBhvr>
                                      <p:to>
                                        <p:strVal val="visible"/>
                                      </p:to>
                                    </p:set>
                                    <p:animEffect transition="in" filter="fade">
                                      <p:cBhvr>
                                        <p:cTn id="7" dur="2000"/>
                                        <p:tgtEl>
                                          <p:spTgt spid="18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r>
              <a:rPr lang="en-US" sz="4000" b="1">
                <a:solidFill>
                  <a:srgbClr val="FF00FF"/>
                </a:solidFill>
                <a:effectLst>
                  <a:outerShdw blurRad="38100" dist="38100" dir="2700000" algn="tl">
                    <a:srgbClr val="FFFFFF"/>
                  </a:outerShdw>
                </a:effectLst>
                <a:latin typeface="Magneto" charset="0"/>
              </a:rPr>
              <a:t>How to find the</a:t>
            </a:r>
            <a:r>
              <a:rPr lang="en-US" sz="4000" b="1">
                <a:solidFill>
                  <a:srgbClr val="FF00FF"/>
                </a:solidFill>
                <a:effectLst>
                  <a:outerShdw blurRad="38100" dist="38100" dir="2700000" algn="tl">
                    <a:srgbClr val="FFFFFF"/>
                  </a:outerShdw>
                </a:effectLst>
                <a:latin typeface="Century Gothic" charset="0"/>
              </a:rPr>
              <a:t> </a:t>
            </a:r>
            <a:r>
              <a:rPr lang="en-US" sz="4000" b="1">
                <a:solidFill>
                  <a:srgbClr val="FF00FF"/>
                </a:solidFill>
                <a:effectLst>
                  <a:outerShdw blurRad="38100" dist="38100" dir="2700000" algn="tl">
                    <a:srgbClr val="FFFFFF"/>
                  </a:outerShdw>
                </a:effectLst>
                <a:latin typeface="Magneto" charset="0"/>
              </a:rPr>
              <a:t>North Star</a:t>
            </a:r>
          </a:p>
        </p:txBody>
      </p:sp>
      <p:pic>
        <p:nvPicPr>
          <p:cNvPr id="29699" name="Picture 5" descr="big_di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772400"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024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089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412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sz="4300" b="1">
                <a:solidFill>
                  <a:srgbClr val="FF00FF"/>
                </a:solidFill>
                <a:effectLst>
                  <a:outerShdw blurRad="38100" dist="38100" dir="2700000" algn="tl">
                    <a:srgbClr val="FFFFFF"/>
                  </a:outerShdw>
                </a:effectLst>
                <a:latin typeface="Magneto" charset="0"/>
              </a:rPr>
              <a:t>Cepheus</a:t>
            </a:r>
            <a:br>
              <a:rPr lang="en-US" sz="4300" b="1">
                <a:solidFill>
                  <a:srgbClr val="FF00FF"/>
                </a:solidFill>
                <a:effectLst>
                  <a:outerShdw blurRad="38100" dist="38100" dir="2700000" algn="tl">
                    <a:srgbClr val="FFFFFF"/>
                  </a:outerShdw>
                </a:effectLst>
                <a:latin typeface="Magneto" charset="0"/>
              </a:rPr>
            </a:br>
            <a:r>
              <a:rPr lang="en-US" sz="3600" b="1">
                <a:solidFill>
                  <a:srgbClr val="FF00FF"/>
                </a:solidFill>
                <a:effectLst>
                  <a:outerShdw blurRad="38100" dist="38100" dir="2700000" algn="tl">
                    <a:srgbClr val="FFFFFF"/>
                  </a:outerShdw>
                </a:effectLst>
                <a:latin typeface="Century Gothic" charset="0"/>
              </a:rPr>
              <a:t>Circumpolar Constellation</a:t>
            </a:r>
          </a:p>
        </p:txBody>
      </p:sp>
      <p:pic>
        <p:nvPicPr>
          <p:cNvPr id="32771" name="Picture 9" descr="cepheus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6184" r="-6184"/>
          <a:stretch>
            <a:fillRect/>
          </a:stretch>
        </p:blipFill>
        <p:spPr>
          <a:xfrm>
            <a:off x="1976438" y="1600200"/>
            <a:ext cx="7167562" cy="4081463"/>
          </a:xfrm>
          <a:prstGeom prst="rect">
            <a:avLst/>
          </a:prstGeom>
          <a:noFill/>
        </p:spPr>
      </p:pic>
      <p:pic>
        <p:nvPicPr>
          <p:cNvPr id="32772" name="Picture 5" descr="119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657600" cy="398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521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487362"/>
          </a:xfrm>
        </p:spPr>
        <p:txBody>
          <a:bodyPr>
            <a:normAutofit fontScale="90000"/>
          </a:bodyPr>
          <a:lstStyle/>
          <a:p>
            <a:r>
              <a:rPr lang="en-US" sz="4300" b="1">
                <a:solidFill>
                  <a:srgbClr val="FF00FF"/>
                </a:solidFill>
                <a:effectLst>
                  <a:outerShdw blurRad="38100" dist="38100" dir="2700000" algn="tl">
                    <a:srgbClr val="FFFFFF"/>
                  </a:outerShdw>
                </a:effectLst>
                <a:latin typeface="Magneto" charset="0"/>
              </a:rPr>
              <a:t>Cepheus</a:t>
            </a:r>
          </a:p>
        </p:txBody>
      </p:sp>
      <p:sp>
        <p:nvSpPr>
          <p:cNvPr id="29699" name="Rectangle 3"/>
          <p:cNvSpPr>
            <a:spLocks noGrp="1" noChangeArrowheads="1"/>
          </p:cNvSpPr>
          <p:nvPr>
            <p:ph idx="4294967295"/>
          </p:nvPr>
        </p:nvSpPr>
        <p:spPr>
          <a:xfrm>
            <a:off x="152400" y="914400"/>
            <a:ext cx="8991600" cy="5715000"/>
          </a:xfrm>
          <a:prstGeom prst="rect">
            <a:avLst/>
          </a:prstGeom>
        </p:spPr>
        <p:txBody>
          <a:bodyPr/>
          <a:lstStyle/>
          <a:p>
            <a:pPr>
              <a:lnSpc>
                <a:spcPct val="70000"/>
              </a:lnSpc>
            </a:pPr>
            <a:r>
              <a:rPr lang="en-US" sz="2000" b="1" dirty="0">
                <a:solidFill>
                  <a:srgbClr val="FF00FF"/>
                </a:solidFill>
                <a:latin typeface="Century Gothic" charset="0"/>
              </a:rPr>
              <a:t>The story behind it: </a:t>
            </a:r>
          </a:p>
          <a:p>
            <a:pPr lvl="1">
              <a:lnSpc>
                <a:spcPct val="70000"/>
              </a:lnSpc>
            </a:pPr>
            <a:r>
              <a:rPr lang="en-US" sz="2000" dirty="0" err="1">
                <a:solidFill>
                  <a:srgbClr val="FFFFFF"/>
                </a:solidFill>
                <a:latin typeface="Century Gothic" charset="0"/>
              </a:rPr>
              <a:t>Cepheus</a:t>
            </a:r>
            <a:r>
              <a:rPr lang="en-US" sz="2000" dirty="0">
                <a:solidFill>
                  <a:srgbClr val="FFFFFF"/>
                </a:solidFill>
                <a:latin typeface="Century Gothic" charset="0"/>
              </a:rPr>
              <a:t> was the King of Ethiopia. He married Cassiopeia and they had a daughter Andromeda. Cassiopeia was incredibly beautiful but immensely vain. She was also proud of her daughter's beauty. In fact she continually boasted that the two of them were more beautiful than any of the fifty sea nymphs who attended Poseidon's court. </a:t>
            </a:r>
          </a:p>
          <a:p>
            <a:pPr lvl="1">
              <a:lnSpc>
                <a:spcPct val="70000"/>
              </a:lnSpc>
            </a:pPr>
            <a:r>
              <a:rPr lang="en-US" sz="2000" dirty="0">
                <a:solidFill>
                  <a:srgbClr val="FFFFFF"/>
                </a:solidFill>
                <a:latin typeface="Century Gothic" charset="0"/>
              </a:rPr>
              <a:t>These nymphs (the </a:t>
            </a:r>
            <a:r>
              <a:rPr lang="en-US" sz="2000" dirty="0" err="1">
                <a:solidFill>
                  <a:srgbClr val="FFFFFF"/>
                </a:solidFill>
                <a:latin typeface="Century Gothic" charset="0"/>
              </a:rPr>
              <a:t>Nereids</a:t>
            </a:r>
            <a:r>
              <a:rPr lang="en-US" sz="2000" dirty="0">
                <a:solidFill>
                  <a:srgbClr val="FFFFFF"/>
                </a:solidFill>
                <a:latin typeface="Century Gothic" charset="0"/>
              </a:rPr>
              <a:t>) complained to Poseidon, who felt he had to defend his own reputation. So he sent a flood to devastate </a:t>
            </a:r>
            <a:r>
              <a:rPr lang="en-US" sz="2000" dirty="0" err="1">
                <a:solidFill>
                  <a:srgbClr val="FFFFFF"/>
                </a:solidFill>
                <a:latin typeface="Century Gothic" charset="0"/>
              </a:rPr>
              <a:t>Cepheus</a:t>
            </a:r>
            <a:r>
              <a:rPr lang="en-US" sz="2000" dirty="0">
                <a:solidFill>
                  <a:srgbClr val="FFFFFF"/>
                </a:solidFill>
                <a:latin typeface="Century Gothic" charset="0"/>
              </a:rPr>
              <a:t>' kingdom. The oracles told </a:t>
            </a:r>
            <a:r>
              <a:rPr lang="en-US" sz="2000" dirty="0" err="1">
                <a:solidFill>
                  <a:srgbClr val="FFFFFF"/>
                </a:solidFill>
                <a:latin typeface="Century Gothic" charset="0"/>
              </a:rPr>
              <a:t>Cepheus</a:t>
            </a:r>
            <a:r>
              <a:rPr lang="en-US" sz="2000" dirty="0">
                <a:solidFill>
                  <a:srgbClr val="FFFFFF"/>
                </a:solidFill>
                <a:latin typeface="Century Gothic" charset="0"/>
              </a:rPr>
              <a:t> that in order to save his people he must sacrifice his daughter to a great sea monster: Andromeda was tied to a rock along the coastline, dressed only in her jewelry. The monster would be along in due time to take his prize. </a:t>
            </a:r>
          </a:p>
          <a:p>
            <a:pPr lvl="1">
              <a:lnSpc>
                <a:spcPct val="70000"/>
              </a:lnSpc>
            </a:pPr>
            <a:r>
              <a:rPr lang="en-US" sz="2000" dirty="0">
                <a:solidFill>
                  <a:srgbClr val="FFFFFF"/>
                </a:solidFill>
                <a:latin typeface="Century Gothic" charset="0"/>
              </a:rPr>
              <a:t>At that moment Perseus came flying by. He had just killed the Gorgon Medusa and was carrying the severed head back to </a:t>
            </a:r>
            <a:r>
              <a:rPr lang="en-US" sz="2000" dirty="0" err="1">
                <a:solidFill>
                  <a:srgbClr val="FFFFFF"/>
                </a:solidFill>
                <a:latin typeface="Century Gothic" charset="0"/>
              </a:rPr>
              <a:t>Athene</a:t>
            </a:r>
            <a:r>
              <a:rPr lang="en-US" sz="2000" dirty="0">
                <a:solidFill>
                  <a:srgbClr val="FFFFFF"/>
                </a:solidFill>
                <a:latin typeface="Century Gothic" charset="0"/>
              </a:rPr>
              <a:t>. To make a long story short, he saved her then turned everyone into stone by showing them the severed head. </a:t>
            </a:r>
          </a:p>
          <a:p>
            <a:pPr lvl="1">
              <a:lnSpc>
                <a:spcPct val="70000"/>
              </a:lnSpc>
            </a:pPr>
            <a:r>
              <a:rPr lang="en-US" sz="2000" dirty="0">
                <a:solidFill>
                  <a:srgbClr val="FFFFFF"/>
                </a:solidFill>
                <a:latin typeface="Century Gothic" charset="0"/>
              </a:rPr>
              <a:t>Poseidon then put the stone frozen </a:t>
            </a:r>
            <a:r>
              <a:rPr lang="en-US" sz="2000" dirty="0" err="1">
                <a:solidFill>
                  <a:srgbClr val="FFFFFF"/>
                </a:solidFill>
                <a:latin typeface="Century Gothic" charset="0"/>
              </a:rPr>
              <a:t>Cepheus</a:t>
            </a:r>
            <a:r>
              <a:rPr lang="en-US" sz="2000" dirty="0">
                <a:solidFill>
                  <a:srgbClr val="FFFFFF"/>
                </a:solidFill>
                <a:latin typeface="Century Gothic" charset="0"/>
              </a:rPr>
              <a:t> and Cassiopeia into the heavens, but with a twist: he made the vain Cassiopeia spin around on her chair, spending half the year upside down. As for </a:t>
            </a:r>
            <a:r>
              <a:rPr lang="en-US" sz="2000" dirty="0" err="1">
                <a:solidFill>
                  <a:srgbClr val="FFFFFF"/>
                </a:solidFill>
                <a:latin typeface="Century Gothic" charset="0"/>
              </a:rPr>
              <a:t>Cepheus</a:t>
            </a:r>
            <a:r>
              <a:rPr lang="en-US" sz="2000" dirty="0">
                <a:solidFill>
                  <a:srgbClr val="FFFFFF"/>
                </a:solidFill>
                <a:latin typeface="Century Gothic" charset="0"/>
              </a:rPr>
              <a:t>, Poseidon gave him a number of medium sized stars that go to make his square face with a pointed crown. </a:t>
            </a:r>
          </a:p>
        </p:txBody>
      </p:sp>
    </p:spTree>
    <p:extLst>
      <p:ext uri="{BB962C8B-B14F-4D97-AF65-F5344CB8AC3E}">
        <p14:creationId xmlns:p14="http://schemas.microsoft.com/office/powerpoint/2010/main" val="3410218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en-US" sz="4300" b="1">
                <a:solidFill>
                  <a:srgbClr val="FF00FF"/>
                </a:solidFill>
                <a:effectLst>
                  <a:outerShdw blurRad="38100" dist="38100" dir="2700000" algn="tl">
                    <a:srgbClr val="FFFFFF"/>
                  </a:outerShdw>
                </a:effectLst>
                <a:latin typeface="Magneto" charset="0"/>
              </a:rPr>
              <a:t>Cassiopeia</a:t>
            </a:r>
          </a:p>
        </p:txBody>
      </p:sp>
      <p:sp>
        <p:nvSpPr>
          <p:cNvPr id="39939" name="Rectangle 3"/>
          <p:cNvSpPr>
            <a:spLocks noGrp="1" noChangeArrowheads="1"/>
          </p:cNvSpPr>
          <p:nvPr>
            <p:ph idx="4294967295"/>
          </p:nvPr>
        </p:nvSpPr>
        <p:spPr>
          <a:xfrm>
            <a:off x="989013" y="1600200"/>
            <a:ext cx="7621587" cy="4800600"/>
          </a:xfrm>
          <a:prstGeom prst="rect">
            <a:avLst/>
          </a:prstGeom>
        </p:spPr>
        <p:txBody>
          <a:bodyPr/>
          <a:lstStyle/>
          <a:p>
            <a:pPr>
              <a:lnSpc>
                <a:spcPct val="70000"/>
              </a:lnSpc>
            </a:pPr>
            <a:r>
              <a:rPr lang="en-US" sz="2500" dirty="0">
                <a:solidFill>
                  <a:srgbClr val="FFFFFF"/>
                </a:solidFill>
                <a:effectLst>
                  <a:outerShdw blurRad="38100" dist="38100" dir="2700000" algn="tl">
                    <a:srgbClr val="54638C"/>
                  </a:outerShdw>
                </a:effectLst>
                <a:latin typeface="Arial" charset="0"/>
                <a:cs typeface="Arial" charset="0"/>
              </a:rPr>
              <a:t>This constellation is at the edge of the Milky Way galaxy and has the shape of a "W". </a:t>
            </a:r>
          </a:p>
          <a:p>
            <a:pPr>
              <a:lnSpc>
                <a:spcPct val="70000"/>
              </a:lnSpc>
            </a:pPr>
            <a:endParaRPr lang="en-US" sz="2500" dirty="0" smtClean="0">
              <a:solidFill>
                <a:srgbClr val="FFFFFF"/>
              </a:solidFill>
              <a:effectLst>
                <a:outerShdw blurRad="38100" dist="38100" dir="2700000" algn="tl">
                  <a:srgbClr val="54638C"/>
                </a:outerShdw>
              </a:effectLst>
              <a:latin typeface="Arial" charset="0"/>
              <a:cs typeface="Arial" charset="0"/>
            </a:endParaRPr>
          </a:p>
          <a:p>
            <a:pPr>
              <a:lnSpc>
                <a:spcPct val="70000"/>
              </a:lnSpc>
            </a:pPr>
            <a:r>
              <a:rPr lang="en-US" sz="2500" dirty="0" smtClean="0">
                <a:solidFill>
                  <a:srgbClr val="FFFFFF"/>
                </a:solidFill>
                <a:effectLst>
                  <a:outerShdw blurRad="38100" dist="38100" dir="2700000" algn="tl">
                    <a:srgbClr val="54638C"/>
                  </a:outerShdw>
                </a:effectLst>
                <a:latin typeface="Arial" charset="0"/>
                <a:cs typeface="Arial" charset="0"/>
              </a:rPr>
              <a:t>The </a:t>
            </a:r>
            <a:r>
              <a:rPr lang="en-US" sz="2500" dirty="0">
                <a:solidFill>
                  <a:srgbClr val="FFFFFF"/>
                </a:solidFill>
                <a:effectLst>
                  <a:outerShdw blurRad="38100" dist="38100" dir="2700000" algn="tl">
                    <a:srgbClr val="54638C"/>
                  </a:outerShdw>
                </a:effectLst>
                <a:latin typeface="Arial" charset="0"/>
                <a:cs typeface="Arial" charset="0"/>
              </a:rPr>
              <a:t>story behind it: </a:t>
            </a:r>
          </a:p>
          <a:p>
            <a:pPr lvl="1">
              <a:lnSpc>
                <a:spcPct val="70000"/>
              </a:lnSpc>
            </a:pPr>
            <a:r>
              <a:rPr lang="en-US" sz="2500" dirty="0">
                <a:solidFill>
                  <a:srgbClr val="FFFFFF"/>
                </a:solidFill>
                <a:effectLst>
                  <a:outerShdw blurRad="38100" dist="38100" dir="2700000" algn="tl">
                    <a:srgbClr val="54638C"/>
                  </a:outerShdw>
                </a:effectLst>
                <a:latin typeface="Arial" charset="0"/>
                <a:cs typeface="Arial" charset="0"/>
              </a:rPr>
              <a:t>Cassiopeia had been the wife of </a:t>
            </a:r>
            <a:r>
              <a:rPr lang="en-US" sz="2500" dirty="0" err="1">
                <a:solidFill>
                  <a:srgbClr val="FFFFFF"/>
                </a:solidFill>
                <a:effectLst>
                  <a:outerShdw blurRad="38100" dist="38100" dir="2700000" algn="tl">
                    <a:srgbClr val="54638C"/>
                  </a:outerShdw>
                </a:effectLst>
                <a:latin typeface="Arial" charset="0"/>
                <a:cs typeface="Arial" charset="0"/>
              </a:rPr>
              <a:t>Cepheus</a:t>
            </a:r>
            <a:r>
              <a:rPr lang="en-US" sz="2500" dirty="0">
                <a:solidFill>
                  <a:srgbClr val="FFFFFF"/>
                </a:solidFill>
                <a:effectLst>
                  <a:outerShdw blurRad="38100" dist="38100" dir="2700000" algn="tl">
                    <a:srgbClr val="54638C"/>
                  </a:outerShdw>
                </a:effectLst>
                <a:latin typeface="Arial" charset="0"/>
                <a:cs typeface="Arial" charset="0"/>
              </a:rPr>
              <a:t> (King of Ethiopia). Because she thought herself more beautiful than the daughters of </a:t>
            </a:r>
            <a:r>
              <a:rPr lang="en-US" sz="2500" dirty="0" err="1">
                <a:solidFill>
                  <a:srgbClr val="FFFFFF"/>
                </a:solidFill>
                <a:effectLst>
                  <a:outerShdw blurRad="38100" dist="38100" dir="2700000" algn="tl">
                    <a:srgbClr val="54638C"/>
                  </a:outerShdw>
                </a:effectLst>
                <a:latin typeface="Arial" charset="0"/>
                <a:cs typeface="Arial" charset="0"/>
              </a:rPr>
              <a:t>Nereus</a:t>
            </a:r>
            <a:r>
              <a:rPr lang="en-US" sz="2500" dirty="0">
                <a:solidFill>
                  <a:srgbClr val="FFFFFF"/>
                </a:solidFill>
                <a:effectLst>
                  <a:outerShdw blurRad="38100" dist="38100" dir="2700000" algn="tl">
                    <a:srgbClr val="54638C"/>
                  </a:outerShdw>
                </a:effectLst>
                <a:latin typeface="Arial" charset="0"/>
                <a:cs typeface="Arial" charset="0"/>
              </a:rPr>
              <a:t>, a god of the sea, she angered the god Poseidon. To punish her, Cassiopeia</a:t>
            </a:r>
            <a:r>
              <a:rPr lang="ja-JP" altLang="en-US" sz="2500" dirty="0">
                <a:solidFill>
                  <a:srgbClr val="FFFFFF"/>
                </a:solidFill>
                <a:effectLst>
                  <a:outerShdw blurRad="38100" dist="38100" dir="2700000" algn="tl">
                    <a:srgbClr val="54638C"/>
                  </a:outerShdw>
                </a:effectLst>
                <a:latin typeface="Arial" charset="0"/>
                <a:cs typeface="Arial" charset="0"/>
              </a:rPr>
              <a:t>’</a:t>
            </a:r>
            <a:r>
              <a:rPr lang="en-US" sz="2500" dirty="0">
                <a:solidFill>
                  <a:srgbClr val="FFFFFF"/>
                </a:solidFill>
                <a:effectLst>
                  <a:outerShdw blurRad="38100" dist="38100" dir="2700000" algn="tl">
                    <a:srgbClr val="54638C"/>
                  </a:outerShdw>
                </a:effectLst>
                <a:latin typeface="Arial" charset="0"/>
                <a:cs typeface="Arial" charset="0"/>
              </a:rPr>
              <a:t>s daughter was chained to a rock of the coast as a sacrifice for a sea monster and to learn humility Cassiopeia was banned to the sky hanging half of the time head downward. </a:t>
            </a:r>
          </a:p>
          <a:p>
            <a:pPr>
              <a:lnSpc>
                <a:spcPct val="70000"/>
              </a:lnSpc>
              <a:buFontTx/>
              <a:buNone/>
            </a:pPr>
            <a:r>
              <a:rPr lang="en-US" sz="2000" b="1" dirty="0">
                <a:solidFill>
                  <a:srgbClr val="FF00FF"/>
                </a:solidFill>
                <a:effectLst>
                  <a:outerShdw blurRad="38100" dist="38100" dir="2700000" algn="tl">
                    <a:srgbClr val="FFFFFF"/>
                  </a:outerShdw>
                </a:effectLst>
                <a:latin typeface="Century Gothic" charset="0"/>
              </a:rPr>
              <a:t/>
            </a:r>
            <a:br>
              <a:rPr lang="en-US" sz="2000" b="1" dirty="0">
                <a:solidFill>
                  <a:srgbClr val="FF00FF"/>
                </a:solidFill>
                <a:effectLst>
                  <a:outerShdw blurRad="38100" dist="38100" dir="2700000" algn="tl">
                    <a:srgbClr val="FFFFFF"/>
                  </a:outerShdw>
                </a:effectLst>
                <a:latin typeface="Century Gothic" charset="0"/>
              </a:rPr>
            </a:br>
            <a:endParaRPr lang="en-US" sz="2000" b="1" dirty="0">
              <a:solidFill>
                <a:srgbClr val="FF00FF"/>
              </a:solidFill>
              <a:effectLst>
                <a:outerShdw blurRad="38100" dist="38100" dir="2700000" algn="tl">
                  <a:srgbClr val="FFFFFF"/>
                </a:outerShdw>
              </a:effectLst>
              <a:latin typeface="Century Gothic" charset="0"/>
            </a:endParaRPr>
          </a:p>
        </p:txBody>
      </p:sp>
    </p:spTree>
    <p:extLst>
      <p:ext uri="{BB962C8B-B14F-4D97-AF65-F5344CB8AC3E}">
        <p14:creationId xmlns:p14="http://schemas.microsoft.com/office/powerpoint/2010/main" val="652203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cassiope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09701"/>
            <a:ext cx="3175504" cy="485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609600" y="304800"/>
            <a:ext cx="7918450" cy="788988"/>
          </a:xfrm>
        </p:spPr>
        <p:txBody>
          <a:bodyPr>
            <a:normAutofit fontScale="90000"/>
          </a:bodyPr>
          <a:lstStyle/>
          <a:p>
            <a:r>
              <a:rPr lang="en-US" sz="4300" b="1" dirty="0">
                <a:solidFill>
                  <a:srgbClr val="FF00FF"/>
                </a:solidFill>
                <a:effectLst>
                  <a:outerShdw blurRad="38100" dist="38100" dir="2700000" algn="tl">
                    <a:srgbClr val="FFFFFF"/>
                  </a:outerShdw>
                </a:effectLst>
                <a:latin typeface="Magneto" charset="0"/>
              </a:rPr>
              <a:t>Cassiopeia</a:t>
            </a:r>
            <a:br>
              <a:rPr lang="en-US" sz="4300" b="1" dirty="0">
                <a:solidFill>
                  <a:srgbClr val="FF00FF"/>
                </a:solidFill>
                <a:effectLst>
                  <a:outerShdw blurRad="38100" dist="38100" dir="2700000" algn="tl">
                    <a:srgbClr val="FFFFFF"/>
                  </a:outerShdw>
                </a:effectLst>
                <a:latin typeface="Magneto" charset="0"/>
              </a:rPr>
            </a:br>
            <a:r>
              <a:rPr lang="en-US" sz="3200" b="1" dirty="0">
                <a:solidFill>
                  <a:srgbClr val="FF00FF"/>
                </a:solidFill>
                <a:effectLst>
                  <a:outerShdw blurRad="38100" dist="38100" dir="2700000" algn="tl">
                    <a:srgbClr val="FFFFFF"/>
                  </a:outerShdw>
                </a:effectLst>
                <a:latin typeface="Century Gothic" charset="0"/>
              </a:rPr>
              <a:t>Circumpolar Constellation</a:t>
            </a:r>
          </a:p>
        </p:txBody>
      </p:sp>
      <p:pic>
        <p:nvPicPr>
          <p:cNvPr id="34820" name="Picture 7" descr="cassiopeia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447800"/>
            <a:ext cx="3879193" cy="482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2988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7813"/>
            <a:ext cx="8229600" cy="941387"/>
          </a:xfrm>
        </p:spPr>
        <p:txBody>
          <a:bodyPr>
            <a:normAutofit/>
          </a:bodyPr>
          <a:lstStyle/>
          <a:p>
            <a:r>
              <a:rPr lang="en-US" sz="4800" b="1" dirty="0">
                <a:solidFill>
                  <a:srgbClr val="FF00FF"/>
                </a:solidFill>
                <a:effectLst>
                  <a:outerShdw blurRad="38100" dist="38100" dir="2700000" algn="tl">
                    <a:srgbClr val="FFFFFF"/>
                  </a:outerShdw>
                </a:effectLst>
                <a:latin typeface="Magneto" charset="0"/>
              </a:rPr>
              <a:t>Draco</a:t>
            </a:r>
          </a:p>
        </p:txBody>
      </p:sp>
      <p:sp>
        <p:nvSpPr>
          <p:cNvPr id="17411" name="Rectangle 3"/>
          <p:cNvSpPr>
            <a:spLocks noGrp="1" noChangeArrowheads="1"/>
          </p:cNvSpPr>
          <p:nvPr>
            <p:ph type="body" sz="half" idx="1"/>
          </p:nvPr>
        </p:nvSpPr>
        <p:spPr>
          <a:xfrm>
            <a:off x="533400" y="1219200"/>
            <a:ext cx="4038600" cy="4525963"/>
          </a:xfrm>
        </p:spPr>
        <p:txBody>
          <a:bodyPr>
            <a:normAutofit lnSpcReduction="10000"/>
          </a:bodyPr>
          <a:lstStyle/>
          <a:p>
            <a:pPr>
              <a:lnSpc>
                <a:spcPct val="80000"/>
              </a:lnSpc>
            </a:pPr>
            <a:r>
              <a:rPr lang="en-US" sz="2400" dirty="0">
                <a:solidFill>
                  <a:srgbClr val="FFFFFF"/>
                </a:solidFill>
                <a:effectLst>
                  <a:outerShdw blurRad="38100" dist="38100" dir="2700000" algn="tl">
                    <a:srgbClr val="54638C"/>
                  </a:outerShdw>
                </a:effectLst>
                <a:latin typeface="Arial" charset="0"/>
                <a:cs typeface="Arial" charset="0"/>
              </a:rPr>
              <a:t>Draco, the Dragon, runs between </a:t>
            </a:r>
            <a:r>
              <a:rPr lang="en-US" sz="2400" dirty="0" err="1">
                <a:solidFill>
                  <a:srgbClr val="FFFFFF"/>
                </a:solidFill>
                <a:effectLst>
                  <a:outerShdw blurRad="38100" dist="38100" dir="2700000" algn="tl">
                    <a:srgbClr val="54638C"/>
                  </a:outerShdw>
                </a:effectLst>
                <a:latin typeface="Arial" charset="0"/>
                <a:cs typeface="Arial" charset="0"/>
              </a:rPr>
              <a:t>Ursa</a:t>
            </a:r>
            <a:r>
              <a:rPr lang="en-US" sz="2400" dirty="0">
                <a:solidFill>
                  <a:srgbClr val="FFFFFF"/>
                </a:solidFill>
                <a:effectLst>
                  <a:outerShdw blurRad="38100" dist="38100" dir="2700000" algn="tl">
                    <a:srgbClr val="54638C"/>
                  </a:outerShdw>
                </a:effectLst>
                <a:latin typeface="Arial" charset="0"/>
                <a:cs typeface="Arial" charset="0"/>
              </a:rPr>
              <a:t> Major and </a:t>
            </a:r>
            <a:r>
              <a:rPr lang="en-US" sz="2400" dirty="0" err="1">
                <a:solidFill>
                  <a:srgbClr val="FFFFFF"/>
                </a:solidFill>
                <a:effectLst>
                  <a:outerShdw blurRad="38100" dist="38100" dir="2700000" algn="tl">
                    <a:srgbClr val="54638C"/>
                  </a:outerShdw>
                </a:effectLst>
                <a:latin typeface="Arial" charset="0"/>
                <a:cs typeface="Arial" charset="0"/>
              </a:rPr>
              <a:t>Ursa</a:t>
            </a:r>
            <a:r>
              <a:rPr lang="en-US" sz="2400" dirty="0">
                <a:solidFill>
                  <a:srgbClr val="FFFFFF"/>
                </a:solidFill>
                <a:effectLst>
                  <a:outerShdw blurRad="38100" dist="38100" dir="2700000" algn="tl">
                    <a:srgbClr val="54638C"/>
                  </a:outerShdw>
                </a:effectLst>
                <a:latin typeface="Arial" charset="0"/>
                <a:cs typeface="Arial" charset="0"/>
              </a:rPr>
              <a:t> Minor. </a:t>
            </a:r>
          </a:p>
          <a:p>
            <a:pPr>
              <a:lnSpc>
                <a:spcPct val="80000"/>
              </a:lnSpc>
            </a:pPr>
            <a:endParaRPr lang="en-US" sz="2400" dirty="0" smtClean="0">
              <a:solidFill>
                <a:srgbClr val="FFFFFF"/>
              </a:solidFill>
              <a:effectLst>
                <a:outerShdw blurRad="38100" dist="38100" dir="2700000" algn="tl">
                  <a:srgbClr val="54638C"/>
                </a:outerShdw>
              </a:effectLst>
              <a:latin typeface="Arial" charset="0"/>
              <a:cs typeface="Arial" charset="0"/>
            </a:endParaRPr>
          </a:p>
          <a:p>
            <a:pPr>
              <a:lnSpc>
                <a:spcPct val="80000"/>
              </a:lnSpc>
            </a:pPr>
            <a:r>
              <a:rPr lang="en-US" sz="2400" dirty="0" smtClean="0">
                <a:solidFill>
                  <a:srgbClr val="FFFFFF"/>
                </a:solidFill>
                <a:effectLst>
                  <a:outerShdw blurRad="38100" dist="38100" dir="2700000" algn="tl">
                    <a:srgbClr val="54638C"/>
                  </a:outerShdw>
                </a:effectLst>
                <a:latin typeface="Arial" charset="0"/>
                <a:cs typeface="Arial" charset="0"/>
              </a:rPr>
              <a:t>The </a:t>
            </a:r>
            <a:r>
              <a:rPr lang="en-US" sz="2400" dirty="0">
                <a:solidFill>
                  <a:srgbClr val="FFFFFF"/>
                </a:solidFill>
                <a:effectLst>
                  <a:outerShdw blurRad="38100" dist="38100" dir="2700000" algn="tl">
                    <a:srgbClr val="54638C"/>
                  </a:outerShdw>
                </a:effectLst>
                <a:latin typeface="Arial" charset="0"/>
                <a:cs typeface="Arial" charset="0"/>
              </a:rPr>
              <a:t>story behind it: </a:t>
            </a:r>
          </a:p>
          <a:p>
            <a:pPr lvl="1">
              <a:lnSpc>
                <a:spcPct val="80000"/>
              </a:lnSpc>
            </a:pPr>
            <a:r>
              <a:rPr lang="en-US" sz="2400" dirty="0">
                <a:solidFill>
                  <a:srgbClr val="FFFFFF"/>
                </a:solidFill>
                <a:effectLst>
                  <a:outerShdw blurRad="38100" dist="38100" dir="2700000" algn="tl">
                    <a:srgbClr val="54638C"/>
                  </a:outerShdw>
                </a:effectLst>
                <a:latin typeface="Arial" charset="0"/>
                <a:cs typeface="Arial" charset="0"/>
              </a:rPr>
              <a:t>The dragon is the guardian of the 'golden apples' of immortality which grew in the garden of </a:t>
            </a:r>
            <a:r>
              <a:rPr lang="en-US" sz="2400" dirty="0" err="1">
                <a:solidFill>
                  <a:srgbClr val="FFFFFF"/>
                </a:solidFill>
                <a:effectLst>
                  <a:outerShdw blurRad="38100" dist="38100" dir="2700000" algn="tl">
                    <a:srgbClr val="54638C"/>
                  </a:outerShdw>
                </a:effectLst>
                <a:latin typeface="Arial" charset="0"/>
                <a:cs typeface="Arial" charset="0"/>
              </a:rPr>
              <a:t>Hesperides</a:t>
            </a:r>
            <a:r>
              <a:rPr lang="en-US" sz="2400" dirty="0">
                <a:solidFill>
                  <a:srgbClr val="FFFFFF"/>
                </a:solidFill>
                <a:effectLst>
                  <a:outerShdw blurRad="38100" dist="38100" dir="2700000" algn="tl">
                    <a:srgbClr val="54638C"/>
                  </a:outerShdw>
                </a:effectLst>
                <a:latin typeface="Arial" charset="0"/>
                <a:cs typeface="Arial" charset="0"/>
              </a:rPr>
              <a:t>, beyond the River of Time, in the land of death. It is Draco which Hercules kills in his to get the golden apples.</a:t>
            </a:r>
          </a:p>
          <a:p>
            <a:pPr>
              <a:lnSpc>
                <a:spcPct val="80000"/>
              </a:lnSpc>
            </a:pPr>
            <a:endParaRPr lang="en-US" sz="2000" b="1" dirty="0">
              <a:solidFill>
                <a:srgbClr val="FF00FF"/>
              </a:solidFill>
              <a:effectLst>
                <a:outerShdw blurRad="38100" dist="38100" dir="2700000" algn="tl">
                  <a:srgbClr val="FFFFFF"/>
                </a:outerShdw>
              </a:effectLst>
              <a:latin typeface="Mead Bold" charset="0"/>
            </a:endParaRPr>
          </a:p>
        </p:txBody>
      </p:sp>
      <p:pic>
        <p:nvPicPr>
          <p:cNvPr id="35844" name="Picture 4" descr="draco_dragon_bi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143000"/>
            <a:ext cx="4094163" cy="4906963"/>
          </a:xfrm>
          <a:noFill/>
        </p:spPr>
      </p:pic>
    </p:spTree>
    <p:extLst>
      <p:ext uri="{BB962C8B-B14F-4D97-AF65-F5344CB8AC3E}">
        <p14:creationId xmlns:p14="http://schemas.microsoft.com/office/powerpoint/2010/main" val="192127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a:xfrm>
            <a:off x="0" y="274638"/>
            <a:ext cx="9144000" cy="1143000"/>
          </a:xfrm>
          <a:noFill/>
        </p:spPr>
        <p:txBody>
          <a:bodyPr/>
          <a:lstStyle/>
          <a:p>
            <a:r>
              <a:rPr lang="en-US">
                <a:solidFill>
                  <a:srgbClr val="FF00FF"/>
                </a:solidFill>
                <a:latin typeface="Magneto" charset="0"/>
              </a:rPr>
              <a:t>Circumpolar Constellations</a:t>
            </a:r>
          </a:p>
        </p:txBody>
      </p:sp>
      <p:pic>
        <p:nvPicPr>
          <p:cNvPr id="37891" name="Picture 5" descr="constel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76400" y="1447800"/>
            <a:ext cx="5029200" cy="5029200"/>
          </a:xfrm>
          <a:prstGeom prst="rect">
            <a:avLst/>
          </a:prstGeom>
          <a:noFill/>
        </p:spPr>
      </p:pic>
    </p:spTree>
    <p:extLst>
      <p:ext uri="{BB962C8B-B14F-4D97-AF65-F5344CB8AC3E}">
        <p14:creationId xmlns:p14="http://schemas.microsoft.com/office/powerpoint/2010/main" val="1194339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CA" sz="4000" dirty="0" smtClean="0">
                <a:solidFill>
                  <a:srgbClr val="FF0000"/>
                </a:solidFill>
              </a:rPr>
              <a:t>The science that studies the universe beyond the earth’s atmosphere</a:t>
            </a:r>
            <a:endParaRPr lang="en-CA" sz="4000" dirty="0">
              <a:solidFill>
                <a:srgbClr val="FF0000"/>
              </a:solidFill>
            </a:endParaRPr>
          </a:p>
        </p:txBody>
      </p:sp>
      <p:sp>
        <p:nvSpPr>
          <p:cNvPr id="2" name="Title 1"/>
          <p:cNvSpPr>
            <a:spLocks noGrp="1"/>
          </p:cNvSpPr>
          <p:nvPr>
            <p:ph type="title"/>
          </p:nvPr>
        </p:nvSpPr>
        <p:spPr/>
        <p:txBody>
          <a:bodyPr>
            <a:normAutofit/>
          </a:bodyPr>
          <a:lstStyle/>
          <a:p>
            <a:r>
              <a:rPr lang="en-CA" sz="6000" dirty="0" smtClean="0"/>
              <a:t>Astronomy</a:t>
            </a:r>
            <a:endParaRPr lang="en-CA" dirty="0"/>
          </a:p>
        </p:txBody>
      </p:sp>
      <p:pic>
        <p:nvPicPr>
          <p:cNvPr id="4" name="Picture 3" descr="http://www.murdoconline.net/pics/hubble.gif"/>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200400"/>
            <a:ext cx="3352800" cy="2514600"/>
          </a:xfrm>
          <a:prstGeom prst="rect">
            <a:avLst/>
          </a:prstGeom>
          <a:noFill/>
          <a:ln>
            <a:noFill/>
          </a:ln>
        </p:spPr>
      </p:pic>
    </p:spTree>
    <p:extLst>
      <p:ext uri="{BB962C8B-B14F-4D97-AF65-F5344CB8AC3E}">
        <p14:creationId xmlns:p14="http://schemas.microsoft.com/office/powerpoint/2010/main" val="411428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onst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142" y="1447800"/>
            <a:ext cx="4855029" cy="485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noChangeArrowheads="1"/>
          </p:cNvSpPr>
          <p:nvPr>
            <p:ph type="title"/>
          </p:nvPr>
        </p:nvSpPr>
        <p:spPr>
          <a:xfrm>
            <a:off x="0" y="274638"/>
            <a:ext cx="9144000" cy="1143000"/>
          </a:xfrm>
          <a:noFill/>
        </p:spPr>
        <p:txBody>
          <a:bodyPr/>
          <a:lstStyle/>
          <a:p>
            <a:r>
              <a:rPr lang="en-US">
                <a:solidFill>
                  <a:srgbClr val="FF00FF"/>
                </a:solidFill>
                <a:latin typeface="Magneto" charset="0"/>
              </a:rPr>
              <a:t>Circumpolar Constellations</a:t>
            </a:r>
          </a:p>
        </p:txBody>
      </p:sp>
    </p:spTree>
    <p:extLst>
      <p:ext uri="{BB962C8B-B14F-4D97-AF65-F5344CB8AC3E}">
        <p14:creationId xmlns:p14="http://schemas.microsoft.com/office/powerpoint/2010/main" val="3454219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constell"/>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52600" y="1447800"/>
            <a:ext cx="4953000" cy="4953000"/>
          </a:xfrm>
          <a:prstGeom prst="rect">
            <a:avLst/>
          </a:prstGeom>
          <a:noFill/>
        </p:spPr>
      </p:pic>
      <p:sp>
        <p:nvSpPr>
          <p:cNvPr id="39939" name="Rectangle 8"/>
          <p:cNvSpPr>
            <a:spLocks noGrp="1" noChangeArrowheads="1"/>
          </p:cNvSpPr>
          <p:nvPr>
            <p:ph type="title"/>
          </p:nvPr>
        </p:nvSpPr>
        <p:spPr>
          <a:xfrm>
            <a:off x="0" y="274638"/>
            <a:ext cx="9144000" cy="1143000"/>
          </a:xfrm>
          <a:noFill/>
        </p:spPr>
        <p:txBody>
          <a:bodyPr/>
          <a:lstStyle/>
          <a:p>
            <a:r>
              <a:rPr lang="en-US">
                <a:solidFill>
                  <a:srgbClr val="FF00FF"/>
                </a:solidFill>
                <a:latin typeface="Magneto" charset="0"/>
              </a:rPr>
              <a:t>Circumpolar Constellations</a:t>
            </a:r>
          </a:p>
        </p:txBody>
      </p:sp>
    </p:spTree>
    <p:extLst>
      <p:ext uri="{BB962C8B-B14F-4D97-AF65-F5344CB8AC3E}">
        <p14:creationId xmlns:p14="http://schemas.microsoft.com/office/powerpoint/2010/main" val="1304663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74638"/>
            <a:ext cx="9144000" cy="1143000"/>
          </a:xfrm>
        </p:spPr>
        <p:txBody>
          <a:bodyPr/>
          <a:lstStyle/>
          <a:p>
            <a:r>
              <a:rPr lang="en-US">
                <a:solidFill>
                  <a:srgbClr val="FF00FF"/>
                </a:solidFill>
                <a:latin typeface="Magneto" charset="0"/>
              </a:rPr>
              <a:t>Circumpolar Constellations</a:t>
            </a:r>
          </a:p>
        </p:txBody>
      </p:sp>
      <p:pic>
        <p:nvPicPr>
          <p:cNvPr id="40963" name="Picture 5" descr="const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457" y="14478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864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CA" sz="4000" dirty="0" smtClean="0">
                <a:solidFill>
                  <a:srgbClr val="FF0000"/>
                </a:solidFill>
              </a:rPr>
              <a:t>All </a:t>
            </a:r>
            <a:r>
              <a:rPr lang="en-CA" sz="4000" dirty="0">
                <a:solidFill>
                  <a:srgbClr val="FF0000"/>
                </a:solidFill>
              </a:rPr>
              <a:t>matter and space </a:t>
            </a:r>
            <a:r>
              <a:rPr lang="en-CA" sz="4000" dirty="0" smtClean="0">
                <a:solidFill>
                  <a:srgbClr val="FF0000"/>
                </a:solidFill>
              </a:rPr>
              <a:t>everywhere</a:t>
            </a:r>
          </a:p>
          <a:p>
            <a:pPr marL="571500" indent="-571500">
              <a:buFont typeface="Arial" panose="020B0604020202020204" pitchFamily="34" charset="0"/>
              <a:buChar char="•"/>
            </a:pPr>
            <a:r>
              <a:rPr lang="en-CA" sz="4000" dirty="0" smtClean="0"/>
              <a:t>From </a:t>
            </a:r>
            <a:r>
              <a:rPr lang="en-CA" sz="4000" dirty="0"/>
              <a:t>electrons on </a:t>
            </a:r>
            <a:r>
              <a:rPr lang="en-CA" sz="4000" dirty="0" smtClean="0"/>
              <a:t>Earth </a:t>
            </a:r>
            <a:r>
              <a:rPr lang="en-CA" sz="4000" dirty="0"/>
              <a:t>to galaxies far away</a:t>
            </a:r>
          </a:p>
        </p:txBody>
      </p:sp>
      <p:sp>
        <p:nvSpPr>
          <p:cNvPr id="2" name="Title 1"/>
          <p:cNvSpPr>
            <a:spLocks noGrp="1"/>
          </p:cNvSpPr>
          <p:nvPr>
            <p:ph type="title"/>
          </p:nvPr>
        </p:nvSpPr>
        <p:spPr/>
        <p:txBody>
          <a:bodyPr>
            <a:normAutofit/>
          </a:bodyPr>
          <a:lstStyle/>
          <a:p>
            <a:r>
              <a:rPr lang="en-CA" sz="6000" dirty="0" smtClean="0"/>
              <a:t>Universe</a:t>
            </a:r>
            <a:endParaRPr lang="en-CA" dirty="0"/>
          </a:p>
        </p:txBody>
      </p:sp>
      <p:pic>
        <p:nvPicPr>
          <p:cNvPr id="4" name="Picture 3" descr="http://www-home.math.uwo.ca/%7Emfrankla/Telescope.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3886200"/>
            <a:ext cx="2667000" cy="2565083"/>
          </a:xfrm>
          <a:prstGeom prst="rect">
            <a:avLst/>
          </a:prstGeom>
          <a:noFill/>
          <a:ln>
            <a:noFill/>
          </a:ln>
        </p:spPr>
      </p:pic>
    </p:spTree>
    <p:extLst>
      <p:ext uri="{BB962C8B-B14F-4D97-AF65-F5344CB8AC3E}">
        <p14:creationId xmlns:p14="http://schemas.microsoft.com/office/powerpoint/2010/main" val="3478992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CA" sz="4000" dirty="0" smtClean="0">
                <a:solidFill>
                  <a:srgbClr val="FF0000"/>
                </a:solidFill>
              </a:rPr>
              <a:t>Groups of stars</a:t>
            </a:r>
            <a:r>
              <a:rPr lang="en-CA" sz="4000" dirty="0" smtClean="0"/>
              <a:t>, which are visible from earth, </a:t>
            </a:r>
            <a:r>
              <a:rPr lang="en-CA" sz="4000" dirty="0" smtClean="0">
                <a:solidFill>
                  <a:srgbClr val="FF0000"/>
                </a:solidFill>
              </a:rPr>
              <a:t>to which definite names have been given</a:t>
            </a:r>
            <a:endParaRPr lang="en-CA" sz="4000" dirty="0">
              <a:solidFill>
                <a:srgbClr val="FF0000"/>
              </a:solidFill>
            </a:endParaRPr>
          </a:p>
        </p:txBody>
      </p:sp>
      <p:sp>
        <p:nvSpPr>
          <p:cNvPr id="2" name="Title 1"/>
          <p:cNvSpPr>
            <a:spLocks noGrp="1"/>
          </p:cNvSpPr>
          <p:nvPr>
            <p:ph type="title"/>
          </p:nvPr>
        </p:nvSpPr>
        <p:spPr/>
        <p:txBody>
          <a:bodyPr>
            <a:normAutofit/>
          </a:bodyPr>
          <a:lstStyle/>
          <a:p>
            <a:r>
              <a:rPr lang="en-CA" sz="6000" dirty="0" smtClean="0"/>
              <a:t>Constellations</a:t>
            </a:r>
            <a:endParaRPr lang="en-CA" dirty="0"/>
          </a:p>
        </p:txBody>
      </p:sp>
      <p:pic>
        <p:nvPicPr>
          <p:cNvPr id="4" name="Picture 3" descr="http://www.msnucleus.org/membership/html/k-6/uc/universe/2/images/uc2u09.jpg"/>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14800"/>
            <a:ext cx="4991100" cy="2056448"/>
          </a:xfrm>
          <a:prstGeom prst="rect">
            <a:avLst/>
          </a:prstGeom>
          <a:noFill/>
          <a:ln>
            <a:noFill/>
          </a:ln>
        </p:spPr>
      </p:pic>
    </p:spTree>
    <p:extLst>
      <p:ext uri="{BB962C8B-B14F-4D97-AF65-F5344CB8AC3E}">
        <p14:creationId xmlns:p14="http://schemas.microsoft.com/office/powerpoint/2010/main" val="3478992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Grp="1" noRot="1" noChangeArrowheads="1"/>
          </p:cNvSpPr>
          <p:nvPr>
            <p:ph type="title"/>
          </p:nvPr>
        </p:nvSpPr>
        <p:spPr/>
        <p:txBody>
          <a:bodyPr>
            <a:noAutofit/>
          </a:bodyPr>
          <a:lstStyle/>
          <a:p>
            <a:r>
              <a:rPr lang="en-US" altLang="en-US" sz="6000" dirty="0" smtClean="0"/>
              <a:t>Constellations cont.</a:t>
            </a:r>
            <a:endParaRPr lang="en-US" altLang="en-US" sz="6000" dirty="0" smtClean="0"/>
          </a:p>
        </p:txBody>
      </p:sp>
      <p:sp>
        <p:nvSpPr>
          <p:cNvPr id="21506" name="Rectangle 5"/>
          <p:cNvSpPr>
            <a:spLocks noGrp="1" noRot="1" noChangeArrowheads="1"/>
          </p:cNvSpPr>
          <p:nvPr>
            <p:ph type="body" sz="half" idx="1"/>
          </p:nvPr>
        </p:nvSpPr>
        <p:spPr/>
        <p:txBody>
          <a:bodyPr/>
          <a:lstStyle/>
          <a:p>
            <a:r>
              <a:rPr lang="en-GB" altLang="en-US" sz="3600" dirty="0" smtClean="0"/>
              <a:t>There are eighty eight official constellations.</a:t>
            </a:r>
          </a:p>
          <a:p>
            <a:r>
              <a:rPr lang="en-GB" altLang="en-US" sz="3600" dirty="0" smtClean="0"/>
              <a:t>Some examples are: </a:t>
            </a:r>
            <a:r>
              <a:rPr lang="en-GB" altLang="en-US" sz="3600" dirty="0" smtClean="0">
                <a:solidFill>
                  <a:srgbClr val="FF0000"/>
                </a:solidFill>
              </a:rPr>
              <a:t>Big dipper, Orion, Gemini, Little dipper.</a:t>
            </a:r>
            <a:endParaRPr lang="en-US" altLang="en-US" sz="3600" dirty="0" smtClean="0">
              <a:solidFill>
                <a:srgbClr val="FF0000"/>
              </a:solidFill>
            </a:endParaRPr>
          </a:p>
        </p:txBody>
      </p:sp>
      <p:pic>
        <p:nvPicPr>
          <p:cNvPr id="21508" name="Picture 12" descr="Northern Hemisphere Constellation Map Wi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057400"/>
            <a:ext cx="4622800" cy="352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198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4294967295"/>
          </p:nvPr>
        </p:nvSpPr>
        <p:spPr>
          <a:xfrm>
            <a:off x="685800" y="1295400"/>
            <a:ext cx="7772400" cy="2971800"/>
          </a:xfrm>
          <a:prstGeom prst="rect">
            <a:avLst/>
          </a:prstGeom>
        </p:spPr>
        <p:txBody>
          <a:bodyPr>
            <a:normAutofit lnSpcReduction="10000"/>
          </a:bodyPr>
          <a:lstStyle/>
          <a:p>
            <a:r>
              <a:rPr lang="en-US" sz="3200">
                <a:latin typeface="Arial" charset="0"/>
              </a:rPr>
              <a:t>Are stars still present in the sky during the day time?</a:t>
            </a:r>
          </a:p>
          <a:p>
            <a:endParaRPr lang="en-US" sz="3200">
              <a:latin typeface="Arial" charset="0"/>
            </a:endParaRPr>
          </a:p>
          <a:p>
            <a:pPr lvl="1"/>
            <a:r>
              <a:rPr lang="en-US" sz="3200">
                <a:latin typeface="Arial" charset="0"/>
              </a:rPr>
              <a:t>Yes, we just can</a:t>
            </a:r>
            <a:r>
              <a:rPr lang="ja-JP" altLang="en-US" sz="3200">
                <a:latin typeface="Arial" charset="0"/>
              </a:rPr>
              <a:t>’</a:t>
            </a:r>
            <a:r>
              <a:rPr lang="en-US" sz="3200">
                <a:latin typeface="Arial" charset="0"/>
              </a:rPr>
              <a:t>t see them because their dim light is overwhelmed by the brightness of the sun during the day.</a:t>
            </a:r>
          </a:p>
        </p:txBody>
      </p:sp>
    </p:spTree>
    <p:extLst>
      <p:ext uri="{BB962C8B-B14F-4D97-AF65-F5344CB8AC3E}">
        <p14:creationId xmlns:p14="http://schemas.microsoft.com/office/powerpoint/2010/main" val="3630738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anim calcmode="lin" valueType="num">
                                      <p:cBhvr additive="base">
                                        <p:cTn id="11"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1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CA" sz="4000" dirty="0" smtClean="0">
                <a:solidFill>
                  <a:srgbClr val="FF0000"/>
                </a:solidFill>
              </a:rPr>
              <a:t>Stars </a:t>
            </a:r>
            <a:r>
              <a:rPr lang="en-CA" sz="4000" dirty="0">
                <a:solidFill>
                  <a:srgbClr val="FF0000"/>
                </a:solidFill>
              </a:rPr>
              <a:t>that </a:t>
            </a:r>
            <a:r>
              <a:rPr lang="en-CA" sz="4000" dirty="0" smtClean="0">
                <a:solidFill>
                  <a:srgbClr val="FF0000"/>
                </a:solidFill>
              </a:rPr>
              <a:t>can be seen all </a:t>
            </a:r>
            <a:r>
              <a:rPr lang="en-CA" sz="4000" dirty="0">
                <a:solidFill>
                  <a:srgbClr val="FF0000"/>
                </a:solidFill>
              </a:rPr>
              <a:t>night </a:t>
            </a:r>
            <a:r>
              <a:rPr lang="en-CA" sz="4000" dirty="0" smtClean="0">
                <a:solidFill>
                  <a:srgbClr val="FF0000"/>
                </a:solidFill>
              </a:rPr>
              <a:t>and </a:t>
            </a:r>
            <a:r>
              <a:rPr lang="en-CA" sz="4000" dirty="0">
                <a:solidFill>
                  <a:srgbClr val="FF0000"/>
                </a:solidFill>
              </a:rPr>
              <a:t>all year long. </a:t>
            </a:r>
            <a:endParaRPr lang="en-CA" sz="4000" dirty="0" smtClean="0">
              <a:solidFill>
                <a:srgbClr val="FF0000"/>
              </a:solidFill>
            </a:endParaRPr>
          </a:p>
          <a:p>
            <a:r>
              <a:rPr lang="en-CA" sz="4000" dirty="0" smtClean="0">
                <a:solidFill>
                  <a:srgbClr val="FF0000"/>
                </a:solidFill>
              </a:rPr>
              <a:t>They do </a:t>
            </a:r>
            <a:r>
              <a:rPr lang="en-CA" sz="4000" dirty="0">
                <a:solidFill>
                  <a:srgbClr val="FF0000"/>
                </a:solidFill>
              </a:rPr>
              <a:t>not rise and set, but circle the </a:t>
            </a:r>
            <a:r>
              <a:rPr lang="en-CA" sz="4000" dirty="0" smtClean="0">
                <a:solidFill>
                  <a:srgbClr val="FF0000"/>
                </a:solidFill>
              </a:rPr>
              <a:t>north pole.</a:t>
            </a:r>
            <a:endParaRPr lang="en-CA" sz="4000" dirty="0"/>
          </a:p>
        </p:txBody>
      </p:sp>
      <p:sp>
        <p:nvSpPr>
          <p:cNvPr id="2" name="Title 1"/>
          <p:cNvSpPr>
            <a:spLocks noGrp="1"/>
          </p:cNvSpPr>
          <p:nvPr>
            <p:ph type="title"/>
          </p:nvPr>
        </p:nvSpPr>
        <p:spPr/>
        <p:txBody>
          <a:bodyPr>
            <a:normAutofit/>
          </a:bodyPr>
          <a:lstStyle/>
          <a:p>
            <a:r>
              <a:rPr lang="en-CA" sz="6000" dirty="0" smtClean="0"/>
              <a:t>Circumpolar</a:t>
            </a:r>
            <a:endParaRPr lang="en-CA" dirty="0"/>
          </a:p>
        </p:txBody>
      </p:sp>
    </p:spTree>
    <p:extLst>
      <p:ext uri="{BB962C8B-B14F-4D97-AF65-F5344CB8AC3E}">
        <p14:creationId xmlns:p14="http://schemas.microsoft.com/office/powerpoint/2010/main" val="3478992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458200" cy="1020762"/>
          </a:xfrm>
        </p:spPr>
        <p:txBody>
          <a:bodyPr/>
          <a:lstStyle/>
          <a:p>
            <a:r>
              <a:rPr lang="en-US" dirty="0">
                <a:solidFill>
                  <a:srgbClr val="FF00FF"/>
                </a:solidFill>
                <a:latin typeface="Magneto" charset="0"/>
              </a:rPr>
              <a:t>Circumpolar Constellations</a:t>
            </a:r>
          </a:p>
        </p:txBody>
      </p:sp>
      <p:pic>
        <p:nvPicPr>
          <p:cNvPr id="36867" name="Picture 5" descr="Circumpolar%2520Constellations%25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477000" cy="48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128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normAutofit/>
          </a:bodyPr>
          <a:lstStyle/>
          <a:p>
            <a:r>
              <a:rPr lang="en-US" altLang="en-US" smtClean="0"/>
              <a:t>Time Lapse – Night Sky - Polaris</a:t>
            </a:r>
          </a:p>
        </p:txBody>
      </p:sp>
      <p:pic>
        <p:nvPicPr>
          <p:cNvPr id="51202"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t="13181" b="13181"/>
          <a:stretch>
            <a:fillRect/>
          </a:stretch>
        </p:blipFill>
        <p:spPr>
          <a:xfrm>
            <a:off x="533400" y="1600200"/>
            <a:ext cx="8229600" cy="4530725"/>
          </a:xfrm>
          <a:prstGeom prst="rect">
            <a:avLst/>
          </a:prstGeom>
        </p:spPr>
      </p:pic>
    </p:spTree>
    <p:extLst>
      <p:ext uri="{BB962C8B-B14F-4D97-AF65-F5344CB8AC3E}">
        <p14:creationId xmlns:p14="http://schemas.microsoft.com/office/powerpoint/2010/main" val="1547011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137</TotalTime>
  <Words>607</Words>
  <Application>Microsoft Office PowerPoint</Application>
  <PresentationFormat>On-screen Show (4:3)</PresentationFormat>
  <Paragraphs>48</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Mylar</vt:lpstr>
      <vt:lpstr>Space Definitions</vt:lpstr>
      <vt:lpstr>Astronomy</vt:lpstr>
      <vt:lpstr>Universe</vt:lpstr>
      <vt:lpstr>Constellations</vt:lpstr>
      <vt:lpstr>Constellations cont.</vt:lpstr>
      <vt:lpstr>PowerPoint Presentation</vt:lpstr>
      <vt:lpstr>Circumpolar</vt:lpstr>
      <vt:lpstr>Circumpolar Constellations</vt:lpstr>
      <vt:lpstr>Time Lapse – Night Sky - Polaris</vt:lpstr>
      <vt:lpstr>Ursa Major Circumpolar Constellation</vt:lpstr>
      <vt:lpstr>Ursa Minor Circumpolar Constellation</vt:lpstr>
      <vt:lpstr>How to find the North Star</vt:lpstr>
      <vt:lpstr>PowerPoint Presentation</vt:lpstr>
      <vt:lpstr>Cepheus Circumpolar Constellation</vt:lpstr>
      <vt:lpstr>Cepheus</vt:lpstr>
      <vt:lpstr>Cassiopeia</vt:lpstr>
      <vt:lpstr>Cassiopeia Circumpolar Constellation</vt:lpstr>
      <vt:lpstr>Draco</vt:lpstr>
      <vt:lpstr>Circumpolar Constellations</vt:lpstr>
      <vt:lpstr>Circumpolar Constellations</vt:lpstr>
      <vt:lpstr>Circumpolar Constellations</vt:lpstr>
      <vt:lpstr>Circumpolar Constellations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Definitions</dc:title>
  <dc:creator>Goyathla</dc:creator>
  <cp:lastModifiedBy>Christopher Braun</cp:lastModifiedBy>
  <cp:revision>16</cp:revision>
  <dcterms:created xsi:type="dcterms:W3CDTF">2006-08-16T00:00:00Z</dcterms:created>
  <dcterms:modified xsi:type="dcterms:W3CDTF">2019-11-22T19:16:28Z</dcterms:modified>
</cp:coreProperties>
</file>